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7" r:id="rId3"/>
    <p:sldId id="298" r:id="rId4"/>
    <p:sldId id="299" r:id="rId5"/>
    <p:sldId id="300" r:id="rId6"/>
    <p:sldId id="266" r:id="rId7"/>
    <p:sldId id="288" r:id="rId8"/>
    <p:sldId id="289" r:id="rId9"/>
    <p:sldId id="290" r:id="rId10"/>
    <p:sldId id="295" r:id="rId11"/>
    <p:sldId id="292" r:id="rId12"/>
    <p:sldId id="296" r:id="rId13"/>
    <p:sldId id="291" r:id="rId14"/>
    <p:sldId id="258" r:id="rId15"/>
  </p:sldIdLst>
  <p:sldSz cx="12192000" cy="6858000"/>
  <p:notesSz cx="6797675" cy="99266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ource Sans Pro" panose="020B0604020202020204" charset="0"/>
      <p:regular r:id="rId22"/>
      <p:bold r:id="rId23"/>
      <p:italic r:id="rId24"/>
      <p:boldItalic r:id="rId25"/>
    </p:embeddedFont>
    <p:embeddedFont>
      <p:font typeface="Source Sans Pro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5D6D7"/>
    <a:srgbClr val="A1A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6381" autoAdjust="0"/>
  </p:normalViewPr>
  <p:slideViewPr>
    <p:cSldViewPr snapToGrid="0" snapToObjects="1">
      <p:cViewPr varScale="1">
        <p:scale>
          <a:sx n="66" d="100"/>
          <a:sy n="66" d="100"/>
        </p:scale>
        <p:origin x="48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732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Sheet5!$D$79</c:f>
              <c:strCache>
                <c:ptCount val="1"/>
                <c:pt idx="0">
                  <c:v>En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Sheet5!$C$80:$C$87</c:f>
              <c:strCache>
                <c:ptCount val="8"/>
                <c:pt idx="0">
                  <c:v>Alle </c:v>
                </c:pt>
                <c:pt idx="1">
                  <c:v>Institusjonsbarnevern</c:v>
                </c:pt>
                <c:pt idx="2">
                  <c:v>Tjenester til personer med utviklinghemming</c:v>
                </c:pt>
                <c:pt idx="3">
                  <c:v>Skole/barnehage/SFO</c:v>
                </c:pt>
                <c:pt idx="4">
                  <c:v>Rus</c:v>
                </c:pt>
                <c:pt idx="5">
                  <c:v>Psykisk helse</c:v>
                </c:pt>
                <c:pt idx="6">
                  <c:v>Kommunalt barnevern</c:v>
                </c:pt>
                <c:pt idx="7">
                  <c:v>NAV(kommunal/sosialtjensten) </c:v>
                </c:pt>
              </c:strCache>
            </c:strRef>
          </c:cat>
          <c:val>
            <c:numRef>
              <c:f>Sheet5!$D$80:$D$87</c:f>
              <c:numCache>
                <c:formatCode>General</c:formatCode>
                <c:ptCount val="8"/>
                <c:pt idx="0">
                  <c:v>22</c:v>
                </c:pt>
                <c:pt idx="1">
                  <c:v>24</c:v>
                </c:pt>
                <c:pt idx="2">
                  <c:v>19</c:v>
                </c:pt>
                <c:pt idx="3">
                  <c:v>13</c:v>
                </c:pt>
                <c:pt idx="4">
                  <c:v>36</c:v>
                </c:pt>
                <c:pt idx="5">
                  <c:v>26</c:v>
                </c:pt>
                <c:pt idx="6">
                  <c:v>30</c:v>
                </c:pt>
                <c:pt idx="7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88-47EF-865A-DDD519D420E5}"/>
            </c:ext>
          </c:extLst>
        </c:ser>
        <c:ser>
          <c:idx val="1"/>
          <c:order val="1"/>
          <c:tx>
            <c:strRef>
              <c:f>Sheet5!$E$79</c:f>
              <c:strCache>
                <c:ptCount val="1"/>
                <c:pt idx="0">
                  <c:v>To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Sheet5!$C$80:$C$87</c:f>
              <c:strCache>
                <c:ptCount val="8"/>
                <c:pt idx="0">
                  <c:v>Alle </c:v>
                </c:pt>
                <c:pt idx="1">
                  <c:v>Institusjonsbarnevern</c:v>
                </c:pt>
                <c:pt idx="2">
                  <c:v>Tjenester til personer med utviklinghemming</c:v>
                </c:pt>
                <c:pt idx="3">
                  <c:v>Skole/barnehage/SFO</c:v>
                </c:pt>
                <c:pt idx="4">
                  <c:v>Rus</c:v>
                </c:pt>
                <c:pt idx="5">
                  <c:v>Psykisk helse</c:v>
                </c:pt>
                <c:pt idx="6">
                  <c:v>Kommunalt barnevern</c:v>
                </c:pt>
                <c:pt idx="7">
                  <c:v>NAV(kommunal/sosialtjensten) </c:v>
                </c:pt>
              </c:strCache>
            </c:strRef>
          </c:cat>
          <c:val>
            <c:numRef>
              <c:f>Sheet5!$E$80:$E$87</c:f>
              <c:numCache>
                <c:formatCode>General</c:formatCode>
                <c:ptCount val="8"/>
                <c:pt idx="0">
                  <c:v>11</c:v>
                </c:pt>
                <c:pt idx="1">
                  <c:v>26</c:v>
                </c:pt>
                <c:pt idx="2">
                  <c:v>21</c:v>
                </c:pt>
                <c:pt idx="3">
                  <c:v>17</c:v>
                </c:pt>
                <c:pt idx="4">
                  <c:v>12</c:v>
                </c:pt>
                <c:pt idx="5">
                  <c:v>14</c:v>
                </c:pt>
                <c:pt idx="6">
                  <c:v>7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88-47EF-865A-DDD519D420E5}"/>
            </c:ext>
          </c:extLst>
        </c:ser>
        <c:ser>
          <c:idx val="2"/>
          <c:order val="2"/>
          <c:tx>
            <c:strRef>
              <c:f>Sheet5!$F$79</c:f>
              <c:strCache>
                <c:ptCount val="1"/>
                <c:pt idx="0">
                  <c:v>Alle tre 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Sheet5!$C$80:$C$87</c:f>
              <c:strCache>
                <c:ptCount val="8"/>
                <c:pt idx="0">
                  <c:v>Alle </c:v>
                </c:pt>
                <c:pt idx="1">
                  <c:v>Institusjonsbarnevern</c:v>
                </c:pt>
                <c:pt idx="2">
                  <c:v>Tjenester til personer med utviklinghemming</c:v>
                </c:pt>
                <c:pt idx="3">
                  <c:v>Skole/barnehage/SFO</c:v>
                </c:pt>
                <c:pt idx="4">
                  <c:v>Rus</c:v>
                </c:pt>
                <c:pt idx="5">
                  <c:v>Psykisk helse</c:v>
                </c:pt>
                <c:pt idx="6">
                  <c:v>Kommunalt barnevern</c:v>
                </c:pt>
                <c:pt idx="7">
                  <c:v>NAV(kommunal/sosialtjensten) </c:v>
                </c:pt>
              </c:strCache>
            </c:strRef>
          </c:cat>
          <c:val>
            <c:numRef>
              <c:f>Sheet5!$F$80:$F$87</c:f>
              <c:numCache>
                <c:formatCode>General</c:formatCode>
                <c:ptCount val="8"/>
                <c:pt idx="0">
                  <c:v>12</c:v>
                </c:pt>
                <c:pt idx="1">
                  <c:v>27</c:v>
                </c:pt>
                <c:pt idx="2">
                  <c:v>31</c:v>
                </c:pt>
                <c:pt idx="3">
                  <c:v>32</c:v>
                </c:pt>
                <c:pt idx="4">
                  <c:v>7</c:v>
                </c:pt>
                <c:pt idx="5">
                  <c:v>11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88-47EF-865A-DDD519D42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2868568"/>
        <c:axId val="312869880"/>
      </c:barChart>
      <c:catAx>
        <c:axId val="312868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69880"/>
        <c:crosses val="autoZero"/>
        <c:auto val="1"/>
        <c:lblAlgn val="ctr"/>
        <c:lblOffset val="100"/>
        <c:noMultiLvlLbl val="0"/>
      </c:catAx>
      <c:valAx>
        <c:axId val="31286988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68568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674986218920812"/>
          <c:y val="2.1933477662001183E-2"/>
          <c:w val="0.56065119187015688"/>
          <c:h val="0.851022858389021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Sheet5!$M$1</c:f>
              <c:strCache>
                <c:ptCount val="1"/>
                <c:pt idx="0">
                  <c:v>Handlingsplan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Sheet5!$L$2:$L$9</c:f>
              <c:strCache>
                <c:ptCount val="8"/>
                <c:pt idx="0">
                  <c:v>Alle </c:v>
                </c:pt>
                <c:pt idx="1">
                  <c:v>Institusjonsbarnevern</c:v>
                </c:pt>
                <c:pt idx="2">
                  <c:v>Tjenester til personer med utviklinghemming</c:v>
                </c:pt>
                <c:pt idx="3">
                  <c:v>Skole/barnehage/SFO</c:v>
                </c:pt>
                <c:pt idx="4">
                  <c:v>Rus</c:v>
                </c:pt>
                <c:pt idx="5">
                  <c:v>Psykisk helse</c:v>
                </c:pt>
                <c:pt idx="6">
                  <c:v>Kommunalt barnevern</c:v>
                </c:pt>
                <c:pt idx="7">
                  <c:v>NAV(kommunal/sosialtjensten) </c:v>
                </c:pt>
              </c:strCache>
            </c:strRef>
          </c:cat>
          <c:val>
            <c:numRef>
              <c:f>Sheet5!$M$2:$M$9</c:f>
              <c:numCache>
                <c:formatCode>General</c:formatCode>
                <c:ptCount val="8"/>
                <c:pt idx="0">
                  <c:v>47</c:v>
                </c:pt>
                <c:pt idx="1">
                  <c:v>55</c:v>
                </c:pt>
                <c:pt idx="2">
                  <c:v>41</c:v>
                </c:pt>
                <c:pt idx="3">
                  <c:v>39</c:v>
                </c:pt>
                <c:pt idx="4">
                  <c:v>49</c:v>
                </c:pt>
                <c:pt idx="5">
                  <c:v>47</c:v>
                </c:pt>
                <c:pt idx="6">
                  <c:v>45</c:v>
                </c:pt>
                <c:pt idx="7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A-4BD6-9C8C-75E587056AC9}"/>
            </c:ext>
          </c:extLst>
        </c:ser>
        <c:ser>
          <c:idx val="1"/>
          <c:order val="1"/>
          <c:tx>
            <c:strRef>
              <c:f>Sheet5!$N$1</c:f>
              <c:strCache>
                <c:ptCount val="1"/>
                <c:pt idx="0">
                  <c:v>Risikokartlegging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Sheet5!$L$2:$L$9</c:f>
              <c:strCache>
                <c:ptCount val="8"/>
                <c:pt idx="0">
                  <c:v>Alle </c:v>
                </c:pt>
                <c:pt idx="1">
                  <c:v>Institusjonsbarnevern</c:v>
                </c:pt>
                <c:pt idx="2">
                  <c:v>Tjenester til personer med utviklinghemming</c:v>
                </c:pt>
                <c:pt idx="3">
                  <c:v>Skole/barnehage/SFO</c:v>
                </c:pt>
                <c:pt idx="4">
                  <c:v>Rus</c:v>
                </c:pt>
                <c:pt idx="5">
                  <c:v>Psykisk helse</c:v>
                </c:pt>
                <c:pt idx="6">
                  <c:v>Kommunalt barnevern</c:v>
                </c:pt>
                <c:pt idx="7">
                  <c:v>NAV(kommunal/sosialtjensten) </c:v>
                </c:pt>
              </c:strCache>
            </c:strRef>
          </c:cat>
          <c:val>
            <c:numRef>
              <c:f>Sheet5!$N$2:$N$9</c:f>
              <c:numCache>
                <c:formatCode>General</c:formatCode>
                <c:ptCount val="8"/>
                <c:pt idx="0">
                  <c:v>40</c:v>
                </c:pt>
                <c:pt idx="1">
                  <c:v>49</c:v>
                </c:pt>
                <c:pt idx="2">
                  <c:v>42</c:v>
                </c:pt>
                <c:pt idx="3">
                  <c:v>27</c:v>
                </c:pt>
                <c:pt idx="4">
                  <c:v>47</c:v>
                </c:pt>
                <c:pt idx="5">
                  <c:v>45</c:v>
                </c:pt>
                <c:pt idx="6">
                  <c:v>34</c:v>
                </c:pt>
                <c:pt idx="7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4A-4BD6-9C8C-75E587056AC9}"/>
            </c:ext>
          </c:extLst>
        </c:ser>
        <c:ser>
          <c:idx val="2"/>
          <c:order val="2"/>
          <c:tx>
            <c:strRef>
              <c:f>Sheet5!$O$1</c:f>
              <c:strCache>
                <c:ptCount val="1"/>
                <c:pt idx="0">
                  <c:v>Utsatt 1-3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Sheet5!$L$2:$L$9</c:f>
              <c:strCache>
                <c:ptCount val="8"/>
                <c:pt idx="0">
                  <c:v>Alle </c:v>
                </c:pt>
                <c:pt idx="1">
                  <c:v>Institusjonsbarnevern</c:v>
                </c:pt>
                <c:pt idx="2">
                  <c:v>Tjenester til personer med utviklinghemming</c:v>
                </c:pt>
                <c:pt idx="3">
                  <c:v>Skole/barnehage/SFO</c:v>
                </c:pt>
                <c:pt idx="4">
                  <c:v>Rus</c:v>
                </c:pt>
                <c:pt idx="5">
                  <c:v>Psykisk helse</c:v>
                </c:pt>
                <c:pt idx="6">
                  <c:v>Kommunalt barnevern</c:v>
                </c:pt>
                <c:pt idx="7">
                  <c:v>NAV(kommunal/sosialtjensten) </c:v>
                </c:pt>
              </c:strCache>
            </c:strRef>
          </c:cat>
          <c:val>
            <c:numRef>
              <c:f>Sheet5!$O$2:$O$9</c:f>
              <c:numCache>
                <c:formatCode>General</c:formatCode>
                <c:ptCount val="8"/>
                <c:pt idx="0">
                  <c:v>45</c:v>
                </c:pt>
                <c:pt idx="1">
                  <c:v>76</c:v>
                </c:pt>
                <c:pt idx="2">
                  <c:v>71</c:v>
                </c:pt>
                <c:pt idx="3">
                  <c:v>62</c:v>
                </c:pt>
                <c:pt idx="4">
                  <c:v>55</c:v>
                </c:pt>
                <c:pt idx="5">
                  <c:v>51</c:v>
                </c:pt>
                <c:pt idx="6">
                  <c:v>40</c:v>
                </c:pt>
                <c:pt idx="7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4A-4BD6-9C8C-75E587056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7027032"/>
        <c:axId val="477024408"/>
      </c:barChart>
      <c:catAx>
        <c:axId val="477027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024408"/>
        <c:crosses val="autoZero"/>
        <c:auto val="1"/>
        <c:lblAlgn val="ctr"/>
        <c:lblOffset val="100"/>
        <c:noMultiLvlLbl val="0"/>
      </c:catAx>
      <c:valAx>
        <c:axId val="47702440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027032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683306752471211"/>
          <c:y val="0.15318579445426855"/>
          <c:w val="0.27132856595083565"/>
          <c:h val="0.262586118730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EE84A4-B169-40D8-947A-16B4661D37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9AD79-A4A4-427D-BCD1-796AD1BEF6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2CD74-5DAB-47DA-90C9-B3617653A969}" type="datetimeFigureOut">
              <a:rPr lang="nb-NO" smtClean="0"/>
              <a:t>13.08.2019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63290-6A01-4A9F-B734-DD49785F6A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8121B-9322-481D-A740-07D1CE3D7A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49E17-ACB3-45EB-8248-CE0CA3B72EA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67183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9E6DE-CCBB-401B-A5D3-E7B1AC60F257}" type="datetimeFigureOut">
              <a:rPr lang="nb-NO" smtClean="0"/>
              <a:t>13.08.2019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1EC09-5256-42CC-B35A-C15B72EB5E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27094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01EC09-5256-42CC-B35A-C15B72EB5EF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761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68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Har</a:t>
            </a:r>
            <a:r>
              <a:rPr lang="en-US" dirty="0"/>
              <a:t> du (</a:t>
            </a:r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dine </a:t>
            </a:r>
            <a:r>
              <a:rPr lang="en-US" dirty="0" err="1"/>
              <a:t>ansatte</a:t>
            </a:r>
            <a:r>
              <a:rPr lang="en-US" dirty="0"/>
              <a:t>) - de </a:t>
            </a:r>
            <a:r>
              <a:rPr lang="en-US" dirty="0" err="1"/>
              <a:t>siste</a:t>
            </a:r>
            <a:r>
              <a:rPr lang="en-US" dirty="0"/>
              <a:t> 12 </a:t>
            </a:r>
            <a:r>
              <a:rPr lang="en-US" dirty="0" err="1"/>
              <a:t>månedene</a:t>
            </a:r>
            <a:r>
              <a:rPr lang="en-US" dirty="0"/>
              <a:t> - </a:t>
            </a:r>
            <a:r>
              <a:rPr lang="en-US" dirty="0" err="1"/>
              <a:t>hatt</a:t>
            </a:r>
            <a:r>
              <a:rPr lang="en-US" dirty="0"/>
              <a:t> </a:t>
            </a:r>
            <a:r>
              <a:rPr lang="en-US" dirty="0" err="1"/>
              <a:t>sykefravær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du </a:t>
            </a:r>
            <a:r>
              <a:rPr lang="en-US" dirty="0" err="1"/>
              <a:t>mener</a:t>
            </a:r>
            <a:r>
              <a:rPr lang="en-US" dirty="0"/>
              <a:t> </a:t>
            </a:r>
            <a:r>
              <a:rPr lang="en-US" dirty="0" err="1"/>
              <a:t>helt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delvis</a:t>
            </a:r>
            <a:r>
              <a:rPr lang="en-US" dirty="0"/>
              <a:t> </a:t>
            </a:r>
            <a:r>
              <a:rPr lang="en-US" dirty="0" err="1"/>
              <a:t>skyldes</a:t>
            </a:r>
            <a:r>
              <a:rPr lang="en-US" dirty="0"/>
              <a:t> </a:t>
            </a:r>
            <a:r>
              <a:rPr lang="en-US" dirty="0" err="1"/>
              <a:t>vold</a:t>
            </a:r>
            <a:r>
              <a:rPr lang="en-US" dirty="0"/>
              <a:t>, </a:t>
            </a:r>
            <a:r>
              <a:rPr lang="en-US" dirty="0" err="1"/>
              <a:t>trusler</a:t>
            </a:r>
            <a:r>
              <a:rPr lang="en-US" dirty="0"/>
              <a:t>, </a:t>
            </a:r>
            <a:r>
              <a:rPr lang="en-US" dirty="0" err="1"/>
              <a:t>trakassering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netthets</a:t>
            </a:r>
            <a:r>
              <a:rPr lang="en-US" dirty="0"/>
              <a:t>  mot </a:t>
            </a:r>
            <a:r>
              <a:rPr lang="en-US" dirty="0" err="1"/>
              <a:t>deg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din </a:t>
            </a:r>
            <a:r>
              <a:rPr lang="en-US" dirty="0" err="1"/>
              <a:t>arbeidsplass</a:t>
            </a:r>
            <a:r>
              <a:rPr lang="en-US" dirty="0"/>
              <a:t>?  N=4549 (</a:t>
            </a:r>
            <a:r>
              <a:rPr lang="en-US" dirty="0" err="1"/>
              <a:t>ansatte</a:t>
            </a:r>
            <a:r>
              <a:rPr lang="en-US" dirty="0"/>
              <a:t>)  og 504 (</a:t>
            </a:r>
            <a:r>
              <a:rPr lang="en-US" dirty="0" err="1"/>
              <a:t>ledere</a:t>
            </a:r>
            <a:r>
              <a:rPr lang="en-US" dirty="0"/>
              <a:t>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01EC09-5256-42CC-B35A-C15B72EB5EF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108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01EC09-5256-42CC-B35A-C15B72EB5EF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0561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01EC09-5256-42CC-B35A-C15B72EB5EF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192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lære</a:t>
            </a:r>
            <a:r>
              <a:rPr lang="en-US" dirty="0"/>
              <a:t> </a:t>
            </a:r>
            <a:r>
              <a:rPr lang="en-US" dirty="0" err="1"/>
              <a:t>bort</a:t>
            </a:r>
            <a:r>
              <a:rPr lang="en-US" dirty="0"/>
              <a:t> </a:t>
            </a:r>
            <a:r>
              <a:rPr lang="en-US" dirty="0" err="1"/>
              <a:t>arbeidsmiljø</a:t>
            </a:r>
            <a:r>
              <a:rPr lang="en-US" dirty="0"/>
              <a:t> og HMS </a:t>
            </a:r>
            <a:r>
              <a:rPr lang="en-US" dirty="0" err="1"/>
              <a:t>på</a:t>
            </a:r>
            <a:r>
              <a:rPr lang="en-US" dirty="0"/>
              <a:t> ‘</a:t>
            </a:r>
            <a:r>
              <a:rPr lang="en-US" dirty="0" err="1"/>
              <a:t>rette</a:t>
            </a:r>
            <a:r>
              <a:rPr lang="en-US" dirty="0"/>
              <a:t> </a:t>
            </a:r>
            <a:r>
              <a:rPr lang="en-US" dirty="0" err="1"/>
              <a:t>måten</a:t>
            </a:r>
            <a:r>
              <a:rPr lang="en-US" dirty="0"/>
              <a:t>’? </a:t>
            </a:r>
            <a:r>
              <a:rPr lang="en-US" dirty="0" smtClean="0"/>
              <a:t> </a:t>
            </a:r>
            <a:r>
              <a:rPr lang="en-US" dirty="0" err="1" smtClean="0"/>
              <a:t>Hva</a:t>
            </a:r>
            <a:r>
              <a:rPr lang="en-US" dirty="0" smtClean="0"/>
              <a:t> </a:t>
            </a:r>
            <a:r>
              <a:rPr lang="en-US" dirty="0" err="1" smtClean="0"/>
              <a:t>skal</a:t>
            </a:r>
            <a:r>
              <a:rPr lang="en-US" dirty="0" smtClean="0"/>
              <a:t> </a:t>
            </a:r>
            <a:r>
              <a:rPr lang="en-US" dirty="0" err="1" smtClean="0"/>
              <a:t>læres</a:t>
            </a:r>
            <a:r>
              <a:rPr lang="en-US" dirty="0" smtClean="0"/>
              <a:t> </a:t>
            </a:r>
            <a:r>
              <a:rPr lang="en-US" dirty="0" err="1" smtClean="0"/>
              <a:t>bort</a:t>
            </a:r>
            <a:r>
              <a:rPr lang="en-US" dirty="0" smtClean="0"/>
              <a:t>? </a:t>
            </a:r>
            <a:r>
              <a:rPr lang="en-US" dirty="0" err="1" smtClean="0"/>
              <a:t>Hva</a:t>
            </a:r>
            <a:r>
              <a:rPr lang="en-US" dirty="0" smtClean="0"/>
              <a:t> slags </a:t>
            </a:r>
            <a:r>
              <a:rPr lang="en-US" dirty="0" err="1" smtClean="0"/>
              <a:t>utfordring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snakk</a:t>
            </a:r>
            <a:r>
              <a:rPr lang="en-US" dirty="0" smtClean="0"/>
              <a:t> om </a:t>
            </a:r>
          </a:p>
          <a:p>
            <a:endParaRPr lang="nb-NO" dirty="0"/>
          </a:p>
          <a:p>
            <a:r>
              <a:rPr lang="nb-NO" dirty="0" smtClean="0"/>
              <a:t>- En veldig komplisert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01EC09-5256-42CC-B35A-C15B72EB5EF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772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01EC09-5256-42CC-B35A-C15B72EB5EF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532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01EC09-5256-42CC-B35A-C15B72EB5EF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427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lære</a:t>
            </a:r>
            <a:r>
              <a:rPr lang="en-US" dirty="0"/>
              <a:t> </a:t>
            </a:r>
            <a:r>
              <a:rPr lang="en-US" dirty="0" err="1"/>
              <a:t>bort</a:t>
            </a:r>
            <a:r>
              <a:rPr lang="en-US" dirty="0"/>
              <a:t> </a:t>
            </a:r>
            <a:r>
              <a:rPr lang="en-US" dirty="0" err="1"/>
              <a:t>arbeidsmiljø</a:t>
            </a:r>
            <a:r>
              <a:rPr lang="en-US" dirty="0"/>
              <a:t> og HMS </a:t>
            </a:r>
            <a:r>
              <a:rPr lang="en-US" dirty="0" err="1"/>
              <a:t>på</a:t>
            </a:r>
            <a:r>
              <a:rPr lang="en-US" dirty="0"/>
              <a:t> ‘</a:t>
            </a:r>
            <a:r>
              <a:rPr lang="en-US" dirty="0" err="1"/>
              <a:t>rette</a:t>
            </a:r>
            <a:r>
              <a:rPr lang="en-US" dirty="0"/>
              <a:t> </a:t>
            </a:r>
            <a:r>
              <a:rPr lang="en-US" dirty="0" err="1"/>
              <a:t>måten</a:t>
            </a:r>
            <a:r>
              <a:rPr lang="en-US" dirty="0"/>
              <a:t>’? </a:t>
            </a:r>
            <a:r>
              <a:rPr lang="en-US" dirty="0" smtClean="0"/>
              <a:t> </a:t>
            </a:r>
            <a:r>
              <a:rPr lang="en-US" dirty="0" err="1" smtClean="0"/>
              <a:t>Hva</a:t>
            </a:r>
            <a:r>
              <a:rPr lang="en-US" dirty="0" smtClean="0"/>
              <a:t> </a:t>
            </a:r>
            <a:r>
              <a:rPr lang="en-US" dirty="0" err="1" smtClean="0"/>
              <a:t>skal</a:t>
            </a:r>
            <a:r>
              <a:rPr lang="en-US" dirty="0" smtClean="0"/>
              <a:t> </a:t>
            </a:r>
            <a:r>
              <a:rPr lang="en-US" dirty="0" err="1" smtClean="0"/>
              <a:t>læres</a:t>
            </a:r>
            <a:r>
              <a:rPr lang="en-US" dirty="0" smtClean="0"/>
              <a:t> </a:t>
            </a:r>
            <a:r>
              <a:rPr lang="en-US" dirty="0" err="1" smtClean="0"/>
              <a:t>bort</a:t>
            </a:r>
            <a:r>
              <a:rPr lang="en-US" dirty="0" smtClean="0"/>
              <a:t>? </a:t>
            </a:r>
            <a:r>
              <a:rPr lang="en-US" dirty="0" err="1" smtClean="0"/>
              <a:t>Hva</a:t>
            </a:r>
            <a:r>
              <a:rPr lang="en-US" dirty="0" smtClean="0"/>
              <a:t> slags </a:t>
            </a:r>
            <a:r>
              <a:rPr lang="en-US" dirty="0" err="1" smtClean="0"/>
              <a:t>utfordring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snakk</a:t>
            </a:r>
            <a:r>
              <a:rPr lang="en-US" dirty="0" smtClean="0"/>
              <a:t> om </a:t>
            </a:r>
          </a:p>
          <a:p>
            <a:endParaRPr lang="nb-NO" dirty="0"/>
          </a:p>
          <a:p>
            <a:r>
              <a:rPr lang="nb-NO" dirty="0" smtClean="0"/>
              <a:t>- En veldig komplisert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01EC09-5256-42CC-B35A-C15B72EB5EF1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4370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01EC09-5256-42CC-B35A-C15B72EB5EF1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041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fo_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86" y="3244019"/>
            <a:ext cx="12368849" cy="37740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50F70-C583-4C64-8403-D2F012625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321721"/>
            <a:ext cx="9144000" cy="1984286"/>
          </a:xfrm>
        </p:spPr>
        <p:txBody>
          <a:bodyPr wrap="square" bIns="0" anchor="b" anchorCtr="1">
            <a:normAutofit/>
          </a:bodyPr>
          <a:lstStyle>
            <a:lvl1pPr algn="ctr">
              <a:defRPr sz="4923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Hovedtittel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r>
              <a:rPr lang="en-US" dirty="0"/>
              <a:t> her</a:t>
            </a:r>
            <a:endParaRPr lang="nb-NO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3E7150-E057-4A7E-9589-21A6FAA3498E}"/>
              </a:ext>
            </a:extLst>
          </p:cNvPr>
          <p:cNvCxnSpPr>
            <a:cxnSpLocks/>
          </p:cNvCxnSpPr>
          <p:nvPr userDrawn="1"/>
        </p:nvCxnSpPr>
        <p:spPr>
          <a:xfrm>
            <a:off x="3880614" y="2592000"/>
            <a:ext cx="4430769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5600AA-5651-4ACE-A43A-85BA85F51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5947" y="2871848"/>
            <a:ext cx="8180103" cy="46391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1125444" rtl="0" eaLnBrk="1" fontAlgn="auto" latinLnBrk="0" hangingPunct="1">
              <a:lnSpc>
                <a:spcPct val="90000"/>
              </a:lnSpc>
              <a:spcBef>
                <a:spcPts val="1231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15">
                <a:latin typeface="+mn-lt"/>
              </a:defRPr>
            </a:lvl1pPr>
            <a:lvl2pPr>
              <a:defRPr sz="1969"/>
            </a:lvl2pPr>
          </a:lstStyle>
          <a:p>
            <a:pPr lvl="0"/>
            <a:r>
              <a:rPr lang="en-US" dirty="0"/>
              <a:t>Her </a:t>
            </a:r>
            <a:r>
              <a:rPr lang="en-US" dirty="0" err="1"/>
              <a:t>kan</a:t>
            </a:r>
            <a:r>
              <a:rPr lang="en-US" dirty="0"/>
              <a:t> du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undertittel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annen</a:t>
            </a:r>
            <a:r>
              <a:rPr lang="en-US" dirty="0"/>
              <a:t> </a:t>
            </a:r>
            <a:r>
              <a:rPr lang="en-US" dirty="0" err="1"/>
              <a:t>ønsket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dersom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behov</a:t>
            </a:r>
            <a:r>
              <a:rPr lang="en-US" dirty="0"/>
              <a:t> for </a:t>
            </a:r>
            <a:r>
              <a:rPr lang="en-US" dirty="0" err="1"/>
              <a:t>det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AB60D9-5079-4628-BFF5-C7D873B68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0003" y="4316358"/>
            <a:ext cx="1633626" cy="50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7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923" b="1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22570" y="1669774"/>
            <a:ext cx="10546862" cy="4319865"/>
          </a:xfrm>
        </p:spPr>
        <p:txBody>
          <a:bodyPr/>
          <a:lstStyle>
            <a:lvl1pPr marL="447675" indent="-447675">
              <a:buFont typeface="Arial" panose="020B0604020202020204" pitchFamily="34" charset="0"/>
              <a:buChar char="•"/>
              <a:defRPr b="0"/>
            </a:lvl1pPr>
            <a:lvl2pPr marL="896938" indent="-449263">
              <a:buFont typeface="Arial" panose="020B0604020202020204" pitchFamily="34" charset="0"/>
              <a:buChar char="•"/>
              <a:defRPr/>
            </a:lvl2pPr>
            <a:lvl3pPr marL="1435100" indent="-538163">
              <a:buFont typeface="Arial" panose="020B0604020202020204" pitchFamily="34" charset="0"/>
              <a:buChar char="•"/>
              <a:defRPr/>
            </a:lvl3pPr>
            <a:lvl4pPr marL="447675" indent="-447675">
              <a:buFont typeface="Arial" panose="020B0604020202020204" pitchFamily="34" charset="0"/>
              <a:buChar char="•"/>
              <a:defRPr/>
            </a:lvl4pPr>
            <a:lvl5pPr marL="447675" indent="-4476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560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fo_To-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22570" y="1643269"/>
            <a:ext cx="5140569" cy="4449555"/>
          </a:xfrm>
        </p:spPr>
        <p:txBody>
          <a:bodyPr/>
          <a:lstStyle>
            <a:lvl1pPr marL="538163" indent="-482600">
              <a:buFont typeface="Arial" panose="020B0604020202020204" pitchFamily="34" charset="0"/>
              <a:buChar char="•"/>
              <a:defRPr b="0"/>
            </a:lvl1pPr>
            <a:lvl2pPr marL="985838" indent="-447675">
              <a:buFont typeface="Arial" panose="020B0604020202020204" pitchFamily="34" charset="0"/>
              <a:buChar char="•"/>
              <a:defRPr/>
            </a:lvl2pPr>
            <a:lvl3pPr marL="1524000" indent="-447675">
              <a:buFont typeface="Arial" panose="020B0604020202020204" pitchFamily="34" charset="0"/>
              <a:buChar char="•"/>
              <a:defRPr/>
            </a:lvl3pPr>
            <a:lvl4pPr marL="358775" indent="-342900">
              <a:buFont typeface="Arial" panose="020B0604020202020204" pitchFamily="34" charset="0"/>
              <a:buChar char="•"/>
              <a:defRPr/>
            </a:lvl4pPr>
            <a:lvl5pPr marL="1587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228863" y="1643269"/>
            <a:ext cx="5140569" cy="4449556"/>
          </a:xfrm>
        </p:spPr>
        <p:txBody>
          <a:bodyPr/>
          <a:lstStyle>
            <a:lvl1pPr marL="538163" indent="-538163">
              <a:buFont typeface="Arial" panose="020B0604020202020204" pitchFamily="34" charset="0"/>
              <a:buChar char="•"/>
              <a:defRPr b="0"/>
            </a:lvl1pPr>
            <a:lvl2pPr marL="985838" indent="-447675">
              <a:buFont typeface="Arial" panose="020B0604020202020204" pitchFamily="34" charset="0"/>
              <a:buChar char="•"/>
              <a:defRPr/>
            </a:lvl2pPr>
            <a:lvl3pPr marL="1524000" indent="-447675">
              <a:buFont typeface="Arial" panose="020B0604020202020204" pitchFamily="34" charset="0"/>
              <a:buChar char="•"/>
              <a:defRPr/>
            </a:lvl3pPr>
            <a:lvl4pPr marL="358775" indent="-358775">
              <a:buFont typeface="Arial" panose="020B0604020202020204" pitchFamily="34" charset="0"/>
              <a:buChar char="•"/>
              <a:defRPr/>
            </a:lvl4pPr>
            <a:lvl5pPr marL="358775" indent="-3587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075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fo_to-spal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25459" y="1709530"/>
            <a:ext cx="6721200" cy="4383295"/>
          </a:xfrm>
        </p:spPr>
        <p:txBody>
          <a:bodyPr/>
          <a:lstStyle>
            <a:lvl1pPr marL="447675" indent="-447675">
              <a:buFont typeface="Arial" panose="020B0604020202020204" pitchFamily="34" charset="0"/>
              <a:buChar char="•"/>
              <a:defRPr b="0"/>
            </a:lvl1pPr>
            <a:lvl2pPr marL="896938" indent="-449263">
              <a:buFont typeface="Arial" panose="020B0604020202020204" pitchFamily="34" charset="0"/>
              <a:buChar char="•"/>
              <a:defRPr/>
            </a:lvl2pPr>
            <a:lvl3pPr marL="1344613" indent="-447675">
              <a:buFont typeface="Arial" panose="020B0604020202020204" pitchFamily="34" charset="0"/>
              <a:buChar char="•"/>
              <a:defRPr/>
            </a:lvl3pPr>
            <a:lvl4pPr marL="342900" indent="-342900">
              <a:buFont typeface="Arial" panose="020B0604020202020204" pitchFamily="34" charset="0"/>
              <a:buChar char="•"/>
              <a:defRPr/>
            </a:lvl4pPr>
            <a:lvl5pPr marL="3429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845341" y="1715765"/>
            <a:ext cx="3546000" cy="4383296"/>
          </a:xfrm>
        </p:spPr>
        <p:txBody>
          <a:bodyPr/>
          <a:lstStyle>
            <a:lvl1pPr marL="447675" indent="-447675">
              <a:buFont typeface="Arial" panose="020B0604020202020204" pitchFamily="34" charset="0"/>
              <a:buChar char="•"/>
              <a:defRPr b="0"/>
            </a:lvl1pPr>
            <a:lvl2pPr marL="896938" indent="-358775">
              <a:buFont typeface="Arial" panose="020B0604020202020204" pitchFamily="34" charset="0"/>
              <a:buChar char="•"/>
              <a:defRPr/>
            </a:lvl2pPr>
            <a:lvl3pPr marL="1255713" indent="-449263">
              <a:buFont typeface="Arial" panose="020B0604020202020204" pitchFamily="34" charset="0"/>
              <a:buChar char="•"/>
              <a:defRPr/>
            </a:lvl3pPr>
            <a:lvl4pPr marL="342900" indent="-342900">
              <a:buFont typeface="Arial" panose="020B0604020202020204" pitchFamily="34" charset="0"/>
              <a:buChar char="•"/>
              <a:defRPr/>
            </a:lvl4pPr>
            <a:lvl5pPr marL="3429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944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fo_to-spal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28897" y="1616762"/>
            <a:ext cx="6721200" cy="4476061"/>
          </a:xfrm>
        </p:spPr>
        <p:txBody>
          <a:bodyPr/>
          <a:lstStyle>
            <a:lvl1pPr marL="447675" indent="-447675">
              <a:buFont typeface="Arial" panose="020B0604020202020204" pitchFamily="34" charset="0"/>
              <a:buChar char="•"/>
              <a:defRPr b="0"/>
            </a:lvl1pPr>
            <a:lvl2pPr marL="896938" indent="-449263">
              <a:buFont typeface="Arial" panose="020B0604020202020204" pitchFamily="34" charset="0"/>
              <a:buChar char="•"/>
              <a:defRPr/>
            </a:lvl2pPr>
            <a:lvl3pPr marL="1344613" indent="-447675">
              <a:buFont typeface="Arial" panose="020B0604020202020204" pitchFamily="34" charset="0"/>
              <a:buChar char="•"/>
              <a:defRPr/>
            </a:lvl3pPr>
            <a:lvl4pPr marL="342900" indent="-342900">
              <a:buFont typeface="Arial" panose="020B0604020202020204" pitchFamily="34" charset="0"/>
              <a:buChar char="•"/>
              <a:defRPr/>
            </a:lvl4pPr>
            <a:lvl5pPr marL="3429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7814130" y="1616763"/>
            <a:ext cx="3546000" cy="4476060"/>
          </a:xfrm>
        </p:spPr>
        <p:txBody>
          <a:bodyPr/>
          <a:lstStyle>
            <a:lvl1pPr marL="447675" indent="-447675">
              <a:buFont typeface="Arial" panose="020B0604020202020204" pitchFamily="34" charset="0"/>
              <a:buChar char="•"/>
              <a:defRPr b="0"/>
            </a:lvl1pPr>
            <a:lvl2pPr marL="896938" indent="-449263">
              <a:buFont typeface="Arial" panose="020B0604020202020204" pitchFamily="34" charset="0"/>
              <a:buChar char="•"/>
              <a:defRPr/>
            </a:lvl2pPr>
            <a:lvl3pPr marL="1344613" indent="-447675">
              <a:buFont typeface="Arial" panose="020B0604020202020204" pitchFamily="34" charset="0"/>
              <a:buChar char="•"/>
              <a:defRPr/>
            </a:lvl3pPr>
            <a:lvl4pPr marL="342900" indent="-342900">
              <a:buFont typeface="Arial" panose="020B0604020202020204" pitchFamily="34" charset="0"/>
              <a:buChar char="•"/>
              <a:defRPr/>
            </a:lvl4pPr>
            <a:lvl5pPr marL="3429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247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fo_delside/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6092825"/>
          </a:xfrm>
          <a:prstGeom prst="rect">
            <a:avLst/>
          </a:prstGeom>
          <a:solidFill>
            <a:srgbClr val="D5D6D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215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Delside</a:t>
            </a:r>
            <a:r>
              <a:rPr lang="en-US" dirty="0"/>
              <a:t>/</a:t>
            </a:r>
            <a:r>
              <a:rPr lang="en-US" dirty="0" err="1"/>
              <a:t>skilleark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104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fo_Skilleark/paus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897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215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45" y="876982"/>
            <a:ext cx="7048500" cy="502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9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en st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61E4C0-0EBC-49D2-8A30-9C6B8FF06DB1}"/>
              </a:ext>
            </a:extLst>
          </p:cNvPr>
          <p:cNvSpPr/>
          <p:nvPr userDrawn="1"/>
        </p:nvSpPr>
        <p:spPr>
          <a:xfrm>
            <a:off x="747059" y="1039906"/>
            <a:ext cx="10757647" cy="26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923" b="1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22570" y="1669774"/>
            <a:ext cx="10546862" cy="4319865"/>
          </a:xfrm>
        </p:spPr>
        <p:txBody>
          <a:bodyPr/>
          <a:lstStyle>
            <a:lvl1pPr marL="447675" indent="-447675">
              <a:buFont typeface="Arial" panose="020B0604020202020204" pitchFamily="34" charset="0"/>
              <a:buChar char="•"/>
              <a:defRPr b="0"/>
            </a:lvl1pPr>
            <a:lvl2pPr marL="896938" indent="-449263">
              <a:buFont typeface="Arial" panose="020B0604020202020204" pitchFamily="34" charset="0"/>
              <a:buChar char="•"/>
              <a:defRPr/>
            </a:lvl2pPr>
            <a:lvl3pPr marL="1435100" indent="-538163">
              <a:buFont typeface="Arial" panose="020B0604020202020204" pitchFamily="34" charset="0"/>
              <a:buChar char="•"/>
              <a:defRPr/>
            </a:lvl3pPr>
            <a:lvl4pPr marL="447675" indent="-447675">
              <a:buFont typeface="Arial" panose="020B0604020202020204" pitchFamily="34" charset="0"/>
              <a:buChar char="•"/>
              <a:defRPr/>
            </a:lvl4pPr>
            <a:lvl5pPr marL="447675" indent="-4476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952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61E4C0-0EBC-49D2-8A30-9C6B8FF06DB1}"/>
              </a:ext>
            </a:extLst>
          </p:cNvPr>
          <p:cNvSpPr/>
          <p:nvPr userDrawn="1"/>
        </p:nvSpPr>
        <p:spPr>
          <a:xfrm>
            <a:off x="747059" y="1039906"/>
            <a:ext cx="10757647" cy="26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546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57" y="6308725"/>
            <a:ext cx="12298583" cy="163275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1CB06-6638-467C-B938-7222DAC0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98" y="1"/>
            <a:ext cx="10531232" cy="1106236"/>
          </a:xfrm>
          <a:prstGeom prst="rect">
            <a:avLst/>
          </a:prstGeom>
        </p:spPr>
        <p:txBody>
          <a:bodyPr vert="horz" lIns="0" tIns="180000" rIns="0" bIns="0" rtlCol="0" anchor="b" anchorCtr="0">
            <a:normAutofit/>
          </a:bodyPr>
          <a:lstStyle/>
          <a:p>
            <a:r>
              <a:rPr lang="nb-NO" dirty="0"/>
              <a:t>Overskrift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9C4142C-DC54-4ED6-8CD9-555A204F7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570" y="1613433"/>
            <a:ext cx="10546862" cy="44793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Bold 32 pt.</a:t>
            </a:r>
          </a:p>
          <a:p>
            <a:pPr lvl="1"/>
            <a:r>
              <a:rPr lang="en-US" dirty="0"/>
              <a:t>Regular 28 pt.</a:t>
            </a:r>
          </a:p>
          <a:p>
            <a:pPr lvl="2"/>
            <a:r>
              <a:rPr lang="en-US" dirty="0"/>
              <a:t>Regular 24 pt.</a:t>
            </a:r>
          </a:p>
          <a:p>
            <a:pPr lvl="3"/>
            <a:r>
              <a:rPr lang="en-US" dirty="0"/>
              <a:t>Regular 18 pt.</a:t>
            </a:r>
          </a:p>
          <a:p>
            <a:pPr lvl="4"/>
            <a:r>
              <a:rPr lang="en-US" dirty="0" err="1"/>
              <a:t>Kursiv</a:t>
            </a:r>
            <a:r>
              <a:rPr lang="en-US" dirty="0"/>
              <a:t> 18 pt.</a:t>
            </a:r>
            <a:endParaRPr lang="nb-NO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F12FCA-4602-4610-844A-C32E6FC853B2}"/>
              </a:ext>
            </a:extLst>
          </p:cNvPr>
          <p:cNvCxnSpPr/>
          <p:nvPr userDrawn="1"/>
        </p:nvCxnSpPr>
        <p:spPr>
          <a:xfrm>
            <a:off x="838199" y="1146121"/>
            <a:ext cx="10531232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1DABB2A-051A-437F-9990-F2D768DD7B62}"/>
              </a:ext>
            </a:extLst>
          </p:cNvPr>
          <p:cNvCxnSpPr>
            <a:cxnSpLocks/>
          </p:cNvCxnSpPr>
          <p:nvPr userDrawn="1"/>
        </p:nvCxnSpPr>
        <p:spPr>
          <a:xfrm>
            <a:off x="11009092" y="6188418"/>
            <a:ext cx="0" cy="285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D4DFF20-1EB1-46CF-9CBD-3879E4E02FB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734861" y="6202468"/>
            <a:ext cx="1035286" cy="318029"/>
          </a:xfrm>
          <a:prstGeom prst="rect">
            <a:avLst/>
          </a:prstGeom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C29D4A58-3A12-4CD3-82BC-4BF853C87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248" y="6276586"/>
            <a:ext cx="1232816" cy="169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54">
                <a:solidFill>
                  <a:schemeClr val="tx1"/>
                </a:solidFill>
              </a:defRPr>
            </a:lvl1pPr>
          </a:lstStyle>
          <a:p>
            <a:fld id="{84508DC5-9D8E-4DA9-9099-ADD04FAE20F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929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9" r:id="rId2"/>
    <p:sldLayoutId id="2147483702" r:id="rId3"/>
    <p:sldLayoutId id="2147483703" r:id="rId4"/>
    <p:sldLayoutId id="2147483704" r:id="rId5"/>
    <p:sldLayoutId id="2147483705" r:id="rId6"/>
    <p:sldLayoutId id="2147483701" r:id="rId7"/>
    <p:sldLayoutId id="2147483707" r:id="rId8"/>
    <p:sldLayoutId id="2147483708" r:id="rId9"/>
  </p:sldLayoutIdLst>
  <p:hf hdr="0" dt="0"/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492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125444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None/>
        <a:defRPr sz="3939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125444" rtl="0" eaLnBrk="1" latinLnBrk="0" hangingPunct="1">
        <a:lnSpc>
          <a:spcPct val="100000"/>
        </a:lnSpc>
        <a:spcBef>
          <a:spcPts val="615"/>
        </a:spcBef>
        <a:buFontTx/>
        <a:buNone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1125444" rtl="0" eaLnBrk="1" latinLnBrk="0" hangingPunct="1">
        <a:lnSpc>
          <a:spcPct val="100000"/>
        </a:lnSpc>
        <a:spcBef>
          <a:spcPts val="615"/>
        </a:spcBef>
        <a:buFont typeface="Source Sans Pro" panose="020B0503030403020204" pitchFamily="34" charset="0"/>
        <a:buNone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125444" rtl="0" eaLnBrk="1" latinLnBrk="0" hangingPunct="1">
        <a:lnSpc>
          <a:spcPct val="100000"/>
        </a:lnSpc>
        <a:spcBef>
          <a:spcPts val="615"/>
        </a:spcBef>
        <a:buFont typeface="SOurce Sans Pro" panose="020B0503030403020204" pitchFamily="34" charset="0"/>
        <a:buNone/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l" defTabSz="1125444" rtl="0" eaLnBrk="1" fontAlgn="auto" latinLnBrk="0" hangingPunct="1">
        <a:lnSpc>
          <a:spcPct val="100000"/>
        </a:lnSpc>
        <a:spcBef>
          <a:spcPts val="615"/>
        </a:spcBef>
        <a:spcAft>
          <a:spcPts val="0"/>
        </a:spcAft>
        <a:buClrTx/>
        <a:buSzTx/>
        <a:buFont typeface="Source Sans Pro" panose="020B0503030403020204" pitchFamily="34" charset="0"/>
        <a:buNone/>
        <a:tabLst/>
        <a:defRPr sz="2215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2" orient="horz" pos="3838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3924" userDrawn="1">
          <p15:clr>
            <a:srgbClr val="F26B43"/>
          </p15:clr>
        </p15:guide>
        <p15:guide id="6" pos="3756" userDrawn="1">
          <p15:clr>
            <a:srgbClr val="F26B43"/>
          </p15:clr>
        </p15:guide>
        <p15:guide id="7" pos="518" userDrawn="1">
          <p15:clr>
            <a:srgbClr val="F26B43"/>
          </p15:clr>
        </p15:guide>
        <p15:guide id="8" pos="71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2AD937-9BE7-4F11-B1BC-1A551ED79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621" y="321721"/>
            <a:ext cx="9564131" cy="1984286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Når </a:t>
            </a:r>
            <a:r>
              <a:rPr lang="nb-NO" sz="3600" dirty="0" smtClean="0">
                <a:solidFill>
                  <a:srgbClr val="C00000"/>
                </a:solidFill>
              </a:rPr>
              <a:t>ansatte i velferdstjenestene blir </a:t>
            </a:r>
            <a:br>
              <a:rPr lang="nb-NO" sz="3600" dirty="0" smtClean="0">
                <a:solidFill>
                  <a:srgbClr val="C00000"/>
                </a:solidFill>
              </a:rPr>
            </a:br>
            <a:r>
              <a:rPr lang="nb-NO" sz="3600" dirty="0" smtClean="0">
                <a:solidFill>
                  <a:srgbClr val="C00000"/>
                </a:solidFill>
              </a:rPr>
              <a:t>slått</a:t>
            </a:r>
            <a:r>
              <a:rPr lang="nb-NO" sz="3600" dirty="0">
                <a:solidFill>
                  <a:srgbClr val="C00000"/>
                </a:solidFill>
              </a:rPr>
              <a:t>, hetsa og tråkka på </a:t>
            </a:r>
            <a:r>
              <a:rPr lang="nb-NO" sz="3600" dirty="0" smtClean="0">
                <a:solidFill>
                  <a:srgbClr val="C00000"/>
                </a:solidFill>
              </a:rPr>
              <a:t/>
            </a:r>
            <a:br>
              <a:rPr lang="nb-NO" sz="3600" dirty="0" smtClean="0">
                <a:solidFill>
                  <a:srgbClr val="C00000"/>
                </a:solidFill>
              </a:rPr>
            </a:br>
            <a:r>
              <a:rPr lang="nb-NO" sz="3600" dirty="0" smtClean="0">
                <a:solidFill>
                  <a:srgbClr val="C00000"/>
                </a:solidFill>
              </a:rPr>
              <a:t>– </a:t>
            </a:r>
            <a:r>
              <a:rPr lang="nb-NO" sz="3600" dirty="0">
                <a:solidFill>
                  <a:srgbClr val="C00000"/>
                </a:solidFill>
              </a:rPr>
              <a:t>hvem tar </a:t>
            </a:r>
            <a:r>
              <a:rPr lang="nb-NO" sz="3600" dirty="0" smtClean="0">
                <a:solidFill>
                  <a:srgbClr val="C00000"/>
                </a:solidFill>
              </a:rPr>
              <a:t>ansvaret?</a:t>
            </a:r>
            <a:endParaRPr lang="nb-NO" sz="3600" dirty="0">
              <a:solidFill>
                <a:srgbClr val="C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3E7A47-B11D-4866-A0CA-7B6ED0C953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Inger Marie Hagen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963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10</a:t>
            </a:fld>
            <a:endParaRPr lang="nb-NO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728421"/>
              </p:ext>
            </p:extLst>
          </p:nvPr>
        </p:nvGraphicFramePr>
        <p:xfrm>
          <a:off x="1738312" y="762000"/>
          <a:ext cx="9245374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7733" y="139870"/>
            <a:ext cx="810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Andel som er utsatt for vold/trusler om vold siste 12 måneder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139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1507524" y="1454678"/>
            <a:ext cx="72010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 smtClean="0"/>
              <a:t>Risikokartlegging 3 siste år: 4 av 10 ansatte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 smtClean="0"/>
              <a:t>Handlingsplan for reduksjon: 5 av 10 ansatte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 smtClean="0"/>
              <a:t>Avviksmelding-system: 9 av 10 ansatte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dirty="0" smtClean="0"/>
              <a:t>Halvparten av de ansatte har vært på kurs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582501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12</a:t>
            </a:fld>
            <a:endParaRPr lang="nb-NO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12926"/>
              </p:ext>
            </p:extLst>
          </p:nvPr>
        </p:nvGraphicFramePr>
        <p:xfrm>
          <a:off x="274339" y="187286"/>
          <a:ext cx="11502692" cy="636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701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1515762" y="609600"/>
            <a:ext cx="8550739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Sånn kan vi ikke ha det!</a:t>
            </a:r>
          </a:p>
          <a:p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Hva </a:t>
            </a:r>
            <a:r>
              <a:rPr lang="nb-NO" sz="2800" dirty="0"/>
              <a:t>må, kan eller vil politikerne </a:t>
            </a:r>
            <a:r>
              <a:rPr lang="nb-NO" sz="2800" dirty="0" smtClean="0"/>
              <a:t>gjøre </a:t>
            </a:r>
          </a:p>
          <a:p>
            <a:pPr lvl="1"/>
            <a:r>
              <a:rPr lang="nb-NO" sz="2800" dirty="0" smtClean="0"/>
              <a:t>– hvor er ansvaret?</a:t>
            </a:r>
          </a:p>
          <a:p>
            <a:pPr lvl="1"/>
            <a:endParaRPr lang="nb-NO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Hvordan øke kompetansen </a:t>
            </a:r>
          </a:p>
          <a:p>
            <a:r>
              <a:rPr lang="nb-NO" sz="2800" dirty="0"/>
              <a:t>	</a:t>
            </a:r>
            <a:r>
              <a:rPr lang="nb-NO" sz="2800" dirty="0" smtClean="0"/>
              <a:t>- hva må skje i utdanningene – hvor er opplæringen? </a:t>
            </a:r>
          </a:p>
          <a:p>
            <a:r>
              <a:rPr lang="nb-NO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Hva må skje i virksomhetene </a:t>
            </a:r>
          </a:p>
          <a:p>
            <a:r>
              <a:rPr lang="nb-NO" sz="2800" dirty="0"/>
              <a:t>	</a:t>
            </a:r>
            <a:r>
              <a:rPr lang="nb-NO" sz="2800" dirty="0" smtClean="0"/>
              <a:t>– hvem tilpasser?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9127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24EBEEC6-4652-4C7E-85A7-1D28467544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14</a:t>
            </a:fld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740279" y="256826"/>
            <a:ext cx="104010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rgbClr val="C00000"/>
                </a:solidFill>
              </a:rPr>
              <a:t>Forskerstafett torsdag </a:t>
            </a:r>
            <a:r>
              <a:rPr lang="nb-NO" sz="2800" b="1" dirty="0" err="1" smtClean="0">
                <a:solidFill>
                  <a:srgbClr val="C00000"/>
                </a:solidFill>
              </a:rPr>
              <a:t>kl</a:t>
            </a:r>
            <a:r>
              <a:rPr lang="nb-NO" sz="2800" b="1" dirty="0" smtClean="0">
                <a:solidFill>
                  <a:srgbClr val="C00000"/>
                </a:solidFill>
              </a:rPr>
              <a:t> 13:  Hva vi vet om seksuell trakassering </a:t>
            </a:r>
          </a:p>
          <a:p>
            <a:r>
              <a:rPr lang="nb-NO" sz="2800" b="1" dirty="0">
                <a:solidFill>
                  <a:srgbClr val="C00000"/>
                </a:solidFill>
              </a:rPr>
              <a:t>	</a:t>
            </a:r>
            <a:r>
              <a:rPr lang="nb-NO" sz="2800" b="1" dirty="0" smtClean="0">
                <a:solidFill>
                  <a:srgbClr val="C00000"/>
                </a:solidFill>
              </a:rPr>
              <a:t>											i helse og sosialsektoren</a:t>
            </a:r>
          </a:p>
          <a:p>
            <a:endParaRPr lang="nb-NO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1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822570" y="1332022"/>
            <a:ext cx="11369430" cy="43198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125444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393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Tx/>
              <a:buNone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Source Sans Pro" panose="020B0503030403020204" pitchFamily="34" charset="0"/>
              <a:buNone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SOurce Sans Pro" panose="020B0503030403020204" pitchFamily="34" charset="0"/>
              <a:buNone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125444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 typeface="Source Sans Pro" panose="020B0503030403020204" pitchFamily="34" charset="0"/>
              <a:buNone/>
              <a:tabLst/>
              <a:defRPr sz="2215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970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b="0" dirty="0" smtClean="0"/>
              <a:t>De 12 siste månedene  - andel av FOs medlemmer utsatt for…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0" dirty="0" smtClean="0"/>
              <a:t>44 prosent:  trusler </a:t>
            </a:r>
            <a:r>
              <a:rPr lang="nb-NO" sz="2800" b="0" i="1" dirty="0" smtClean="0"/>
              <a:t>(4 prosent av alle arbeidstakere (LKU2016)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0" dirty="0" smtClean="0"/>
              <a:t>27 prosent:  vold uten synlige merker </a:t>
            </a:r>
            <a:r>
              <a:rPr lang="nb-NO" sz="2800" b="0" i="1" dirty="0" smtClean="0"/>
              <a:t>(4 prosent av alle)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0" dirty="0" smtClean="0"/>
              <a:t>15 prosent:  vold med synlige merker </a:t>
            </a:r>
            <a:r>
              <a:rPr lang="nb-NO" sz="2800" b="0" i="1" dirty="0" smtClean="0"/>
              <a:t>(2 prosent av alle)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0" dirty="0" smtClean="0"/>
              <a:t>16 prosent: verbal/ikke-verbal seksuell trakassering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0" dirty="0" smtClean="0"/>
              <a:t>7 prosent:  fysisk seksuell trakassering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0" dirty="0" smtClean="0"/>
              <a:t>20 prosent: netthets rettet mot arbeidsplassen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0" dirty="0" smtClean="0"/>
              <a:t>6 prosent: netthets rettet mot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2570" y="553119"/>
            <a:ext cx="11157156" cy="1106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1254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23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 smtClean="0">
                <a:solidFill>
                  <a:srgbClr val="C00000"/>
                </a:solidFill>
              </a:rPr>
              <a:t>Slått, hetsa og tråkka på …. av brukere, pasienter og klienter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4897" y="3520656"/>
            <a:ext cx="2260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i="1" dirty="0"/>
              <a:t>(totalt 4 prosent </a:t>
            </a:r>
            <a:endParaRPr lang="nb-NO" sz="2400" i="1" dirty="0" smtClean="0"/>
          </a:p>
          <a:p>
            <a:pPr algn="ctr"/>
            <a:r>
              <a:rPr lang="nb-NO" sz="2400" i="1" dirty="0" smtClean="0"/>
              <a:t>av </a:t>
            </a:r>
            <a:r>
              <a:rPr lang="nb-NO" sz="2400" i="1" dirty="0"/>
              <a:t>alle)</a:t>
            </a:r>
          </a:p>
        </p:txBody>
      </p:sp>
      <p:sp>
        <p:nvSpPr>
          <p:cNvPr id="6" name="Right Brace 5"/>
          <p:cNvSpPr/>
          <p:nvPr/>
        </p:nvSpPr>
        <p:spPr>
          <a:xfrm>
            <a:off x="9206000" y="3520656"/>
            <a:ext cx="238897" cy="84849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4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9016" y="401261"/>
            <a:ext cx="10531232" cy="11062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11254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23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 smtClean="0">
                <a:solidFill>
                  <a:srgbClr val="C00000"/>
                </a:solidFill>
              </a:rPr>
              <a:t>En vanlig opplevelse…</a:t>
            </a:r>
          </a:p>
          <a:p>
            <a:endParaRPr lang="nb-NO" sz="3600" dirty="0" smtClean="0">
              <a:solidFill>
                <a:srgbClr val="C00000"/>
              </a:solidFill>
            </a:endParaRPr>
          </a:p>
          <a:p>
            <a:endParaRPr lang="nb-NO" sz="3600" dirty="0">
              <a:solidFill>
                <a:srgbClr val="C00000"/>
              </a:solidFill>
            </a:endParaRPr>
          </a:p>
          <a:p>
            <a:r>
              <a:rPr lang="nb-NO" sz="36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69016" y="1238144"/>
            <a:ext cx="11308493" cy="431986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1125444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393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Tx/>
              <a:buNone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Source Sans Pro" panose="020B0503030403020204" pitchFamily="34" charset="0"/>
              <a:buNone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SOurce Sans Pro" panose="020B0503030403020204" pitchFamily="34" charset="0"/>
              <a:buNone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125444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 typeface="Source Sans Pro" panose="020B0503030403020204" pitchFamily="34" charset="0"/>
              <a:buNone/>
              <a:tabLst/>
              <a:defRPr sz="2215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970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b="0" dirty="0" smtClean="0"/>
              <a:t>Blant dem som har hatt slike opplevelser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0" dirty="0" smtClean="0"/>
              <a:t>1 av 3 svarer at det skjer månedlig eller oftere </a:t>
            </a:r>
            <a:endParaRPr lang="en-US" sz="2800" b="0" dirty="0" smtClean="0"/>
          </a:p>
          <a:p>
            <a:endParaRPr lang="nb-NO" sz="2800" b="0" dirty="0" smtClean="0"/>
          </a:p>
          <a:p>
            <a:r>
              <a:rPr lang="nb-NO" sz="3600" dirty="0" smtClean="0">
                <a:solidFill>
                  <a:srgbClr val="C00000"/>
                </a:solidFill>
              </a:rPr>
              <a:t>… i et utsatt miljø</a:t>
            </a:r>
            <a:endParaRPr lang="en-US" sz="3600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0" dirty="0" smtClean="0"/>
              <a:t>8 av 10 har </a:t>
            </a:r>
            <a:r>
              <a:rPr lang="nb-NO" sz="2800" b="0" u="sng" dirty="0" smtClean="0"/>
              <a:t>enten selv og/eller har en kollega/er </a:t>
            </a:r>
            <a:r>
              <a:rPr lang="nb-NO" sz="2800" b="0" dirty="0" smtClean="0"/>
              <a:t>som er blitt utsatt for trusler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800" b="0" dirty="0"/>
              <a:t>8 av 10 har enten selv og/eller har </a:t>
            </a:r>
            <a:r>
              <a:rPr lang="nb-NO" sz="2800" b="0" dirty="0" smtClean="0"/>
              <a:t>en kollega/er </a:t>
            </a:r>
            <a:r>
              <a:rPr lang="nb-NO" sz="2800" b="0" dirty="0"/>
              <a:t>som er blitt utsatt for </a:t>
            </a:r>
            <a:r>
              <a:rPr lang="nb-NO" sz="2800" b="0" dirty="0" smtClean="0"/>
              <a:t>vold uten synlige merker</a:t>
            </a:r>
            <a:endParaRPr lang="nb-NO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0" dirty="0" smtClean="0"/>
              <a:t>2 av 3 har enten selv og/eller har en kollega/er som er blitt utsatt for vold – med synlige merker 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40258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28898" y="452388"/>
            <a:ext cx="10531232" cy="11062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1254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23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 smtClean="0">
                <a:solidFill>
                  <a:srgbClr val="C00000"/>
                </a:solidFill>
              </a:rPr>
              <a:t>Det er utsatte yrker … og det har vi visst lenge</a:t>
            </a:r>
            <a:br>
              <a:rPr lang="nb-NO" sz="3600" dirty="0" smtClean="0">
                <a:solidFill>
                  <a:srgbClr val="C00000"/>
                </a:solidFill>
              </a:rPr>
            </a:b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96275" y="1457432"/>
            <a:ext cx="10546862" cy="43198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125444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393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Tx/>
              <a:buNone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Source Sans Pro" panose="020B0503030403020204" pitchFamily="34" charset="0"/>
              <a:buNone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SOurce Sans Pro" panose="020B0503030403020204" pitchFamily="34" charset="0"/>
              <a:buNone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125444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 typeface="Source Sans Pro" panose="020B0503030403020204" pitchFamily="34" charset="0"/>
              <a:buNone/>
              <a:tabLst/>
              <a:defRPr sz="2215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970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b="0" dirty="0" smtClean="0"/>
              <a:t>Undersøkelse blant alle FO medlemmer våren 2019 </a:t>
            </a:r>
          </a:p>
          <a:p>
            <a:r>
              <a:rPr lang="nb-NO" sz="2800" b="0" dirty="0" smtClean="0"/>
              <a:t>Svarprosent mellom 20 og 30 – drøyt 6000 svar </a:t>
            </a:r>
          </a:p>
          <a:p>
            <a:endParaRPr lang="nb-NO" sz="2800" b="0" dirty="0" smtClean="0"/>
          </a:p>
          <a:p>
            <a:pPr lvl="1"/>
            <a:r>
              <a:rPr lang="nb-NO" sz="2800" dirty="0" smtClean="0"/>
              <a:t>Nytt – seksuell trakassering og netthets</a:t>
            </a:r>
          </a:p>
          <a:p>
            <a:pPr lvl="1"/>
            <a:r>
              <a:rPr lang="nb-NO" sz="2800" dirty="0" smtClean="0"/>
              <a:t>Både ansatte, ledere, tillitsvalgte og studenter </a:t>
            </a:r>
          </a:p>
          <a:p>
            <a:pPr lvl="1"/>
            <a:r>
              <a:rPr lang="nb-NO" sz="2800" dirty="0" smtClean="0"/>
              <a:t>‘Alle sider’ – følg med!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54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98406" y="553119"/>
            <a:ext cx="10531232" cy="11062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1254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23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smtClean="0">
                <a:solidFill>
                  <a:srgbClr val="C00000"/>
                </a:solidFill>
              </a:rPr>
              <a:t>3 utfordringer fra et utsatt arbeidsmiljø</a:t>
            </a:r>
            <a:endParaRPr lang="nb-NO" sz="36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229151" y="1466849"/>
            <a:ext cx="9871097" cy="4319865"/>
          </a:xfrm>
          <a:prstGeom prst="rect">
            <a:avLst/>
          </a:prstGeom>
        </p:spPr>
        <p:txBody>
          <a:bodyPr/>
          <a:lstStyle>
            <a:lvl1pPr marL="0" indent="0" algn="l" defTabSz="1125444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3939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Tx/>
              <a:buNone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Source Sans Pro" panose="020B0503030403020204" pitchFamily="34" charset="0"/>
              <a:buNone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125444" rtl="0" eaLnBrk="1" latinLnBrk="0" hangingPunct="1">
              <a:lnSpc>
                <a:spcPct val="100000"/>
              </a:lnSpc>
              <a:spcBef>
                <a:spcPts val="615"/>
              </a:spcBef>
              <a:buFont typeface="SOurce Sans Pro" panose="020B0503030403020204" pitchFamily="34" charset="0"/>
              <a:buNone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125444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 typeface="Source Sans Pro" panose="020B0503030403020204" pitchFamily="34" charset="0"/>
              <a:buNone/>
              <a:tabLst/>
              <a:defRPr sz="2215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970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b="0" dirty="0" smtClean="0"/>
              <a:t>Hvordan rekruttere nok folk til helse- og sosialsektoren?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b="0" dirty="0" smtClean="0"/>
              <a:t>Hvordan øke kompetansen?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b="0" dirty="0" smtClean="0"/>
              <a:t>Hvordan jobbe systematisk med denne typen arbeidsmiljøproblemer? </a:t>
            </a:r>
          </a:p>
          <a:p>
            <a:endParaRPr lang="nb-NO" sz="3200" b="0" dirty="0" smtClean="0"/>
          </a:p>
          <a:p>
            <a:r>
              <a:rPr lang="nb-NO" sz="3200" b="0" i="1" dirty="0" smtClean="0"/>
              <a:t>Hva vil politikerne, utdanningsinstitusjonene og virksomhetene gjøre? </a:t>
            </a:r>
            <a:endParaRPr lang="nb-NO" sz="3200" b="0" i="1" dirty="0"/>
          </a:p>
        </p:txBody>
      </p:sp>
    </p:spTree>
    <p:extLst>
      <p:ext uri="{BB962C8B-B14F-4D97-AF65-F5344CB8AC3E}">
        <p14:creationId xmlns:p14="http://schemas.microsoft.com/office/powerpoint/2010/main" val="270149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3" name="Rectangle 2"/>
          <p:cNvSpPr/>
          <p:nvPr/>
        </p:nvSpPr>
        <p:spPr>
          <a:xfrm>
            <a:off x="720286" y="560978"/>
            <a:ext cx="11199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>
                <a:solidFill>
                  <a:srgbClr val="C00000"/>
                </a:solidFill>
              </a:rPr>
              <a:t>Rekruttere og beholde…… </a:t>
            </a:r>
            <a:endParaRPr lang="nb-NO" sz="3200" b="1" dirty="0" smtClean="0">
              <a:solidFill>
                <a:srgbClr val="C00000"/>
              </a:solidFill>
            </a:endParaRPr>
          </a:p>
          <a:p>
            <a:endParaRPr lang="nb-NO" sz="3200" dirty="0"/>
          </a:p>
          <a:p>
            <a:r>
              <a:rPr lang="nb-NO" sz="2800" dirty="0" smtClean="0"/>
              <a:t>Påvirker ønske om å slutte? 1 av 5 i </a:t>
            </a:r>
            <a:r>
              <a:rPr lang="nb-NO" sz="2800" u="sng" dirty="0" smtClean="0"/>
              <a:t>stor grad </a:t>
            </a:r>
            <a:r>
              <a:rPr lang="nb-NO" sz="2800" dirty="0" smtClean="0"/>
              <a:t>– totalt: 54 prosent</a:t>
            </a:r>
          </a:p>
          <a:p>
            <a:r>
              <a:rPr lang="nb-NO" sz="2800" dirty="0" smtClean="0"/>
              <a:t>Fysiske plager?  1 av 10 i </a:t>
            </a:r>
            <a:r>
              <a:rPr lang="nb-NO" sz="2800" u="sng" dirty="0" smtClean="0"/>
              <a:t>stor grad </a:t>
            </a:r>
            <a:r>
              <a:rPr lang="nb-NO" sz="2800" dirty="0" smtClean="0"/>
              <a:t>– totalt: 40 prosent</a:t>
            </a:r>
          </a:p>
          <a:p>
            <a:r>
              <a:rPr lang="nb-NO" sz="2800" dirty="0" smtClean="0"/>
              <a:t>Psykiske plager? 1 av 10 i </a:t>
            </a:r>
            <a:r>
              <a:rPr lang="nb-NO" sz="2800" u="sng" dirty="0" smtClean="0"/>
              <a:t>stor grad </a:t>
            </a:r>
            <a:r>
              <a:rPr lang="nb-NO" sz="2800" dirty="0" smtClean="0"/>
              <a:t>– totalt: 55 prosent</a:t>
            </a:r>
          </a:p>
          <a:p>
            <a:endParaRPr lang="nb-NO" sz="2800" dirty="0"/>
          </a:p>
          <a:p>
            <a:r>
              <a:rPr lang="nb-NO" sz="2800" dirty="0" smtClean="0"/>
              <a:t>Sykefravær?   </a:t>
            </a:r>
          </a:p>
          <a:p>
            <a:pPr>
              <a:defRPr sz="168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b-NO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 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prosent av de ansatte svarer ja (4 % </a:t>
            </a:r>
            <a:r>
              <a:rPr lang="nb-NO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egenm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., 4 % </a:t>
            </a:r>
            <a:r>
              <a:rPr lang="nb-NO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sykem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og 3 % begge) </a:t>
            </a:r>
          </a:p>
          <a:p>
            <a:pPr>
              <a:defRPr sz="168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b-NO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45 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prosent av lederne svarer ja (28% </a:t>
            </a:r>
            <a:r>
              <a:rPr lang="nb-NO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egenm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4 % </a:t>
            </a:r>
            <a:r>
              <a:rPr lang="nb-NO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sykem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nb-NO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og 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13 % begge)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008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1161535" y="873211"/>
            <a:ext cx="880561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 smtClean="0">
                <a:solidFill>
                  <a:srgbClr val="C00000"/>
                </a:solidFill>
              </a:rPr>
              <a:t>Sånn kan vi ikke ha det!</a:t>
            </a:r>
          </a:p>
          <a:p>
            <a:endParaRPr lang="nb-NO" sz="2800" dirty="0"/>
          </a:p>
          <a:p>
            <a:r>
              <a:rPr lang="nb-NO" sz="2800" dirty="0" smtClean="0"/>
              <a:t> </a:t>
            </a:r>
            <a:r>
              <a:rPr lang="nb-NO" sz="2800" dirty="0"/>
              <a:t>Hva må, kan eller vil politikerne </a:t>
            </a:r>
            <a:r>
              <a:rPr lang="nb-NO" sz="2800" dirty="0" smtClean="0"/>
              <a:t>gjøre – hvor er ansvaret?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28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4" name="Rectangle 3"/>
          <p:cNvSpPr/>
          <p:nvPr/>
        </p:nvSpPr>
        <p:spPr>
          <a:xfrm>
            <a:off x="1052971" y="1137133"/>
            <a:ext cx="1067770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b="1" dirty="0" smtClean="0">
                <a:solidFill>
                  <a:srgbClr val="C00000"/>
                </a:solidFill>
              </a:rPr>
              <a:t>Kompetanse</a:t>
            </a:r>
          </a:p>
          <a:p>
            <a:endParaRPr lang="nb-NO" sz="2400" dirty="0"/>
          </a:p>
          <a:p>
            <a:r>
              <a:rPr lang="nb-NO" sz="2800" dirty="0" smtClean="0"/>
              <a:t>8 </a:t>
            </a:r>
            <a:r>
              <a:rPr lang="nb-NO" sz="2800" dirty="0"/>
              <a:t>av 10 mener at  </a:t>
            </a:r>
            <a:r>
              <a:rPr lang="nb-NO" sz="2800" dirty="0" smtClean="0"/>
              <a:t>mangel </a:t>
            </a:r>
            <a:r>
              <a:rPr lang="nb-NO" sz="2800" dirty="0"/>
              <a:t>på kunnskap og kompetanse hos de ansatte </a:t>
            </a:r>
            <a:r>
              <a:rPr lang="nb-NO" sz="2800" dirty="0" smtClean="0"/>
              <a:t>er en svært viktig eller viktig årsak</a:t>
            </a:r>
          </a:p>
          <a:p>
            <a:endParaRPr lang="nb-NO" sz="2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800" dirty="0" smtClean="0"/>
              <a:t>1 av 4  svarer at de husker at dette var en del av pensum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800" dirty="0" smtClean="0"/>
              <a:t>1 av 20 studenter svarer at tema er godt dekket i pensum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068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08DC5-9D8E-4DA9-9099-ADD04FAE20FA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1161535" y="873211"/>
            <a:ext cx="866134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>
                <a:solidFill>
                  <a:srgbClr val="C00000"/>
                </a:solidFill>
              </a:rPr>
              <a:t>Sånn kan vi ikke ha det!</a:t>
            </a:r>
          </a:p>
          <a:p>
            <a:endParaRPr lang="nb-NO" sz="2800" dirty="0"/>
          </a:p>
          <a:p>
            <a:r>
              <a:rPr lang="nb-NO" sz="2800" dirty="0" smtClean="0"/>
              <a:t>Hva </a:t>
            </a:r>
            <a:r>
              <a:rPr lang="nb-NO" sz="2800" dirty="0"/>
              <a:t>må, kan eller vil politikerne </a:t>
            </a:r>
            <a:r>
              <a:rPr lang="nb-NO" sz="2800" dirty="0" smtClean="0"/>
              <a:t>gjøre – hvor er ansvaret?</a:t>
            </a:r>
          </a:p>
          <a:p>
            <a:endParaRPr lang="nb-NO" sz="2800" dirty="0"/>
          </a:p>
          <a:p>
            <a:r>
              <a:rPr lang="nb-NO" sz="2800" b="1" dirty="0" smtClean="0">
                <a:solidFill>
                  <a:srgbClr val="C00000"/>
                </a:solidFill>
              </a:rPr>
              <a:t>Hvordan øke kompetansen – hvor er opplæringen?  </a:t>
            </a:r>
          </a:p>
          <a:p>
            <a:endParaRPr lang="nb-NO" sz="2800" b="1" dirty="0">
              <a:solidFill>
                <a:srgbClr val="C00000"/>
              </a:solidFill>
            </a:endParaRPr>
          </a:p>
          <a:p>
            <a:endParaRPr lang="nb-NO" sz="2800" dirty="0" smtClean="0"/>
          </a:p>
          <a:p>
            <a:endParaRPr lang="nb-NO" sz="2800" dirty="0"/>
          </a:p>
          <a:p>
            <a:r>
              <a:rPr lang="nb-NO" sz="2800" dirty="0" smtClean="0"/>
              <a:t>	Kompliserte utfordringer…..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201472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Faf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3B2"/>
      </a:accent1>
      <a:accent2>
        <a:srgbClr val="E87722"/>
      </a:accent2>
      <a:accent3>
        <a:srgbClr val="74AA50"/>
      </a:accent3>
      <a:accent4>
        <a:srgbClr val="A15A95"/>
      </a:accent4>
      <a:accent5>
        <a:srgbClr val="34657F"/>
      </a:accent5>
      <a:accent6>
        <a:srgbClr val="D14124"/>
      </a:accent6>
      <a:hlink>
        <a:srgbClr val="0563C1"/>
      </a:hlink>
      <a:folHlink>
        <a:srgbClr val="954F72"/>
      </a:folHlink>
    </a:clrScheme>
    <a:fontScheme name="Fafo fonter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fo_mal_16-9_v12.potx" id="{3925469C-A423-463E-A9D2-1AC0C37F2F85}" vid="{F02673D6-1E1E-490D-8321-6C6F7581DA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Fafo_mal_16-9_v12</Template>
  <TotalTime>786</TotalTime>
  <Words>659</Words>
  <Application>Microsoft Office PowerPoint</Application>
  <PresentationFormat>Widescreen</PresentationFormat>
  <Paragraphs>112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Source Sans Pro</vt:lpstr>
      <vt:lpstr>Source Sans Pro</vt:lpstr>
      <vt:lpstr>Arial</vt:lpstr>
      <vt:lpstr>1_Custom Design</vt:lpstr>
      <vt:lpstr>Når ansatte i velferdstjenestene blir  slått, hetsa og tråkka på  – hvem tar ansvaret?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Når velferdsstatens bakkemannskap blir slått, hetsa og tråkka på – hvem tar ansvaret?</dc:title>
  <dc:creator>xxx</dc:creator>
  <cp:lastModifiedBy>xxx</cp:lastModifiedBy>
  <cp:revision>47</cp:revision>
  <cp:lastPrinted>2019-07-07T10:37:14Z</cp:lastPrinted>
  <dcterms:created xsi:type="dcterms:W3CDTF">2019-06-24T07:52:04Z</dcterms:created>
  <dcterms:modified xsi:type="dcterms:W3CDTF">2019-08-13T18:52:51Z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LastKnownPath">
    <vt:lpwstr>\\osiris\Projects\Grafisk\Prosjekter\B Produksjonsklart\100034 GRANN FAFO Dokumentmaler og design 1701\Main\Fafo_powepoint\Fafo_ powerpoint_mal.pptx</vt:lpwstr>
  </property>
</Properties>
</file>